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472" y="571480"/>
            <a:ext cx="8072494" cy="5715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43182"/>
            <a:ext cx="7772400" cy="2786082"/>
          </a:xfrm>
        </p:spPr>
        <p:txBody>
          <a:bodyPr>
            <a:normAutofit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«Качественное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выполнение домашнего задания – залог успешной учёбы в школе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571612"/>
            <a:ext cx="5972172" cy="823906"/>
          </a:xfrm>
        </p:spPr>
        <p:txBody>
          <a:bodyPr>
            <a:norm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РОДИТЕЛЬСКОЕ СОБРАНИЕ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64294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Нет домашней работы!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 </a:t>
            </a:r>
            <a:r>
              <a:rPr lang="ru-RU" sz="8000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6626" name="Picture 2" descr="http://cs410626.vk.me/v410626225/7764/33zYyDiOe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98444"/>
            <a:ext cx="5143536" cy="42238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C:\Users\интернетик\Pictures\img2.jpg"/>
          <p:cNvPicPr>
            <a:picLocks noChangeAspect="1" noChangeArrowheads="1"/>
          </p:cNvPicPr>
          <p:nvPr/>
        </p:nvPicPr>
        <p:blipFill>
          <a:blip r:embed="rId2"/>
          <a:srcRect l="11328"/>
          <a:stretch>
            <a:fillRect/>
          </a:stretch>
        </p:blipFill>
        <p:spPr bwMode="auto">
          <a:xfrm>
            <a:off x="857224" y="285728"/>
            <a:ext cx="7429552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Сколько времени ребенок должен тратить на домашнее задание?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С учетом требований </a:t>
            </a:r>
            <a:r>
              <a:rPr lang="ru-RU" dirty="0" err="1" smtClean="0">
                <a:solidFill>
                  <a:srgbClr val="0070C0"/>
                </a:solidFill>
              </a:rPr>
              <a:t>СанПиН</a:t>
            </a:r>
            <a:r>
              <a:rPr lang="ru-RU" dirty="0" smtClean="0">
                <a:solidFill>
                  <a:srgbClr val="0070C0"/>
                </a:solidFill>
              </a:rPr>
              <a:t> по безопасности для здоровья рекомендуются следующие затраты времени на подготовку к занятиям дома для соответствующего возраста школьника:</a:t>
            </a:r>
          </a:p>
          <a:p>
            <a:r>
              <a:rPr lang="ru-RU" dirty="0" smtClean="0"/>
              <a:t>4–5-й классы – 1,5 - 2 часа в день;</a:t>
            </a:r>
          </a:p>
          <a:p>
            <a:r>
              <a:rPr lang="ru-RU" dirty="0" smtClean="0"/>
              <a:t>6–8-й классы – 2 - 2,5 часа в день;</a:t>
            </a:r>
          </a:p>
          <a:p>
            <a:r>
              <a:rPr lang="ru-RU" dirty="0" smtClean="0"/>
              <a:t>9–11-й классы – 3,5 часа в день.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>
                <a:solidFill>
                  <a:srgbClr val="FF0000"/>
                </a:solidFill>
              </a:rPr>
              <a:t>Рекомендации для родителей:</a:t>
            </a:r>
            <a:endParaRPr lang="ru-RU" sz="3600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solidFill>
                  <a:srgbClr val="0000FF"/>
                </a:solidFill>
              </a:rPr>
              <a:t>Режим дня. 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Организация режима дня позволяет ребёнку:</a:t>
            </a: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легче справиться с учебной нагрузкой; защищает нервную систему от переутомления.</a:t>
            </a: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Точный распорядок занятий – это основа любого труда. Необходимо включать в режим дня ежедневное выполнение домашних обязанностей. Их может быть немного, но они должны быть постоянными и систематическими.</a:t>
            </a:r>
            <a:endParaRPr lang="ru-RU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</a:rPr>
              <a:t>2. Рабочее место для выполнения домашнего задания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28674" name="Picture 2" descr="http://cs317824.vk.me/v317824833/93db/9xcRfJntSZ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643182"/>
            <a:ext cx="4695825" cy="3057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35785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400" b="1" i="1" dirty="0" smtClean="0"/>
              <a:t> </a:t>
            </a:r>
            <a:r>
              <a:rPr lang="ru-RU" sz="5800" dirty="0" smtClean="0">
                <a:solidFill>
                  <a:srgbClr val="0000FF"/>
                </a:solidFill>
              </a:rPr>
              <a:t>3. Контроль за выполнением домашнего задания</a:t>
            </a:r>
            <a:r>
              <a:rPr lang="ru-RU" sz="4400" dirty="0" smtClean="0">
                <a:solidFill>
                  <a:srgbClr val="0000FF"/>
                </a:solidFill>
              </a:rPr>
              <a:t>.</a:t>
            </a:r>
            <a:endParaRPr lang="ru-RU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b="1" i="1" dirty="0" smtClean="0">
                <a:solidFill>
                  <a:srgbClr val="00B050"/>
                </a:solidFill>
              </a:rPr>
              <a:t>Контроль должен быть систематическим, а не от случая к случаю. Не ограничиваться вопросом: </a:t>
            </a:r>
          </a:p>
          <a:p>
            <a:pPr algn="just"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     </a:t>
            </a:r>
            <a:r>
              <a:rPr lang="ru-RU" b="1" i="1" dirty="0" smtClean="0">
                <a:solidFill>
                  <a:srgbClr val="00B050"/>
                </a:solidFill>
              </a:rPr>
              <a:t>                                               «</a:t>
            </a:r>
            <a:r>
              <a:rPr lang="ru-RU" b="1" i="1" dirty="0" smtClean="0">
                <a:solidFill>
                  <a:srgbClr val="00B050"/>
                </a:solidFill>
              </a:rPr>
              <a:t>Ты уроки сделал?»</a:t>
            </a:r>
          </a:p>
          <a:p>
            <a:pPr algn="just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algn="just"/>
            <a:r>
              <a:rPr lang="ru-RU" b="1" i="1" dirty="0" smtClean="0">
                <a:solidFill>
                  <a:srgbClr val="00B050"/>
                </a:solidFill>
              </a:rPr>
              <a:t>Очень важным моментом является выработка привычки к неукоснительному выполнению домашних заданий</a:t>
            </a:r>
            <a:r>
              <a:rPr lang="ru-RU" sz="2600" b="1" i="1" dirty="0" smtClean="0">
                <a:solidFill>
                  <a:srgbClr val="00B050"/>
                </a:solidFill>
              </a:rPr>
              <a:t>:- какая погода бы ни была,- какие бы ни шли телепередачи,- чей бы день рождения ни отмечался,- какую бы интересную компьютерную игру ни дал бы товарищ и т. д.</a:t>
            </a:r>
          </a:p>
          <a:p>
            <a:pPr algn="just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algn="just"/>
            <a:r>
              <a:rPr lang="ru-RU" sz="3400" b="1" i="1" dirty="0" smtClean="0">
                <a:solidFill>
                  <a:srgbClr val="00B050"/>
                </a:solidFill>
              </a:rPr>
              <a:t>Уроки должны быть выполнены, и выполнены хорошо. Оправдания невыполненным урокам быть не может!</a:t>
            </a:r>
          </a:p>
          <a:p>
            <a:pPr algn="just"/>
            <a:endParaRPr lang="ru-RU" sz="34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3400" b="1" i="1" dirty="0" smtClean="0">
                <a:solidFill>
                  <a:srgbClr val="00B050"/>
                </a:solidFill>
              </a:rPr>
              <a:t>Контролируя выполнение домашних заданий, проявляйте  терпимость и уважение к личности своего ребёнка!</a:t>
            </a:r>
            <a:endParaRPr lang="ru-RU" sz="3400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501122" cy="41434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Качественное выполнение домашнего задания – залог успешной учёбы в школе!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263</Words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«Качественное выполнение домашнего задания – залог успешной учёбы в школе!»</vt:lpstr>
      <vt:lpstr>Нет домашней работы!  2</vt:lpstr>
      <vt:lpstr>Слайд 3</vt:lpstr>
      <vt:lpstr>Сколько времени ребенок должен тратить на домашнее задание? </vt:lpstr>
      <vt:lpstr>Рекомендации для родителей:</vt:lpstr>
      <vt:lpstr>Слайд 6</vt:lpstr>
      <vt:lpstr>Слайд 7</vt:lpstr>
      <vt:lpstr>Качественное выполнение домашнего задания – залог успешной учёбы в школе!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«Качественное выполнение домашнего задания – залог успешной учёбы в школе!»</dc:title>
  <dc:creator>интернетик</dc:creator>
  <cp:lastModifiedBy>интернетик</cp:lastModifiedBy>
  <cp:revision>2</cp:revision>
  <dcterms:created xsi:type="dcterms:W3CDTF">2016-02-07T05:00:10Z</dcterms:created>
  <dcterms:modified xsi:type="dcterms:W3CDTF">2016-02-07T05:11:29Z</dcterms:modified>
</cp:coreProperties>
</file>